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18288000" cy="10287000"/>
  <p:notesSz cx="6858000" cy="9144000"/>
  <p:embeddedFontLst>
    <p:embeddedFont>
      <p:font typeface="맑은 고딕" panose="020B0503020000020004" pitchFamily="50" charset="-127"/>
      <p:regular r:id="rId9"/>
      <p:bold r:id="rId10"/>
    </p:embeddedFont>
    <p:embeddedFont>
      <p:font typeface="윤고딕" panose="020B0600000101010101" charset="-127"/>
      <p:regular r:id="rId11"/>
    </p:embeddedFont>
    <p:embeddedFont>
      <p:font typeface="윤고딕 Bold" panose="020B0600000101010101" charset="-127"/>
      <p:regular r:id="rId12"/>
    </p:embeddedFont>
    <p:embeddedFont>
      <p:font typeface="윤고딕 Semi-Bold" panose="020B0600000101010101" charset="-127"/>
      <p:regular r:id="rId13"/>
    </p:embeddedFont>
    <p:embeddedFont>
      <p:font typeface="Gotham" panose="020B0600000101010101" charset="0"/>
      <p:regular r:id="rId14"/>
    </p:embeddedFont>
    <p:embeddedFont>
      <p:font typeface="Gotham Bold" panose="020B0600000101010101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3" d="100"/>
          <a:sy n="103" d="100"/>
        </p:scale>
        <p:origin x="2040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2024-04-03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타임 테이블</a:t>
            </a:r>
            <a:endParaRPr lang="en-US" altLang="ko-KR"/>
          </a:p>
          <a:p>
            <a:r>
              <a:rPr lang="ko-KR" altLang="en-US"/>
              <a:t>구체화 필요</a:t>
            </a:r>
            <a:r>
              <a:rPr lang="en-US" altLang="ko-KR"/>
              <a:t>(</a:t>
            </a:r>
            <a:r>
              <a:rPr lang="ko-KR" altLang="en-US"/>
              <a:t>역할 분담 및 </a:t>
            </a:r>
            <a:r>
              <a:rPr lang="en-US" altLang="ko-KR"/>
              <a:t>8</a:t>
            </a:r>
            <a:r>
              <a:rPr lang="ko-KR" altLang="en-US"/>
              <a:t>월 말까지 끝내는 것을 목표로 수정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080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spc="326" dirty="0">
                <a:solidFill>
                  <a:srgbClr val="000000"/>
                </a:solidFill>
                <a:latin typeface="Gotham Bold"/>
                <a:ea typeface="Gotham Bold"/>
              </a:rPr>
              <a:t>캡스톤 디자인 </a:t>
            </a:r>
            <a:r>
              <a:rPr lang="en-US" altLang="ko-KR" sz="9337" spc="326" dirty="0">
                <a:solidFill>
                  <a:srgbClr val="000000"/>
                </a:solidFill>
                <a:latin typeface="Gotham Bold"/>
                <a:ea typeface="Gotham Bold"/>
              </a:rPr>
              <a:t>- I</a:t>
            </a:r>
            <a:endParaRPr lang="en-US" sz="9337" spc="326" dirty="0">
              <a:solidFill>
                <a:srgbClr val="000000"/>
              </a:solidFill>
              <a:latin typeface="Gotham Bold"/>
              <a:ea typeface="Gotham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532424" y="3601363"/>
            <a:ext cx="3327908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89" dirty="0">
                <a:solidFill>
                  <a:srgbClr val="000000"/>
                </a:solidFill>
                <a:latin typeface="윤고딕 Semi-Bold"/>
              </a:rPr>
              <a:t>TEAM</a:t>
            </a:r>
            <a:r>
              <a:rPr lang="en-US" sz="3000" spc="89" dirty="0">
                <a:solidFill>
                  <a:srgbClr val="004AAD"/>
                </a:solidFill>
                <a:latin typeface="윤고딕 Semi-Bold"/>
              </a:rPr>
              <a:t> </a:t>
            </a:r>
            <a:r>
              <a:rPr lang="en-US" sz="3000" spc="89" dirty="0">
                <a:solidFill>
                  <a:srgbClr val="000000"/>
                </a:solidFill>
                <a:latin typeface="윤고딕 Bold"/>
              </a:rPr>
              <a:t>QRCODE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950604" y="4353838"/>
            <a:ext cx="6386793" cy="685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57" dirty="0">
                <a:solidFill>
                  <a:srgbClr val="000000"/>
                </a:solidFill>
                <a:latin typeface="윤고딕 Bold"/>
              </a:rPr>
              <a:t>Q</a:t>
            </a:r>
            <a:r>
              <a:rPr lang="en-US" sz="1900" spc="57" dirty="0">
                <a:solidFill>
                  <a:srgbClr val="000000"/>
                </a:solidFill>
                <a:latin typeface="윤고딕"/>
              </a:rPr>
              <a:t>uantum </a:t>
            </a:r>
            <a:r>
              <a:rPr lang="en-US" sz="1900" spc="57" dirty="0">
                <a:solidFill>
                  <a:srgbClr val="000000"/>
                </a:solidFill>
                <a:latin typeface="윤고딕 Bold"/>
              </a:rPr>
              <a:t>R</a:t>
            </a:r>
            <a:r>
              <a:rPr lang="en-US" sz="1900" spc="57" dirty="0">
                <a:solidFill>
                  <a:srgbClr val="000000"/>
                </a:solidFill>
                <a:latin typeface="윤고딕"/>
              </a:rPr>
              <a:t>esistance </a:t>
            </a:r>
            <a:r>
              <a:rPr lang="en-US" sz="1900" spc="57" dirty="0">
                <a:solidFill>
                  <a:srgbClr val="000000"/>
                </a:solidFill>
                <a:latin typeface="윤고딕 Bold"/>
              </a:rPr>
              <a:t>C</a:t>
            </a:r>
            <a:r>
              <a:rPr lang="en-US" sz="1900" spc="57" dirty="0">
                <a:solidFill>
                  <a:srgbClr val="000000"/>
                </a:solidFill>
                <a:latin typeface="윤고딕"/>
              </a:rPr>
              <a:t>ipher </a:t>
            </a:r>
            <a:r>
              <a:rPr lang="en-US" sz="1900" spc="57" dirty="0">
                <a:solidFill>
                  <a:srgbClr val="000000"/>
                </a:solidFill>
                <a:latin typeface="윤고딕 Bold"/>
              </a:rPr>
              <a:t>O</a:t>
            </a:r>
            <a:r>
              <a:rPr lang="en-US" sz="1900" spc="57" dirty="0">
                <a:solidFill>
                  <a:srgbClr val="000000"/>
                </a:solidFill>
                <a:latin typeface="윤고딕"/>
              </a:rPr>
              <a:t>n </a:t>
            </a:r>
            <a:r>
              <a:rPr lang="en-US" sz="1900" spc="57" dirty="0">
                <a:solidFill>
                  <a:srgbClr val="000000"/>
                </a:solidFill>
                <a:latin typeface="윤고딕 Bold"/>
              </a:rPr>
              <a:t>D</a:t>
            </a:r>
            <a:r>
              <a:rPr lang="en-US" sz="1900" spc="57" dirty="0">
                <a:solidFill>
                  <a:srgbClr val="000000"/>
                </a:solidFill>
                <a:latin typeface="윤고딕"/>
              </a:rPr>
              <a:t>igital </a:t>
            </a:r>
            <a:r>
              <a:rPr lang="en-US" sz="1900" spc="57" dirty="0">
                <a:solidFill>
                  <a:srgbClr val="000000"/>
                </a:solidFill>
                <a:latin typeface="윤고딕 Bold"/>
              </a:rPr>
              <a:t>E</a:t>
            </a:r>
            <a:r>
              <a:rPr lang="en-US" sz="1900" spc="57" dirty="0">
                <a:solidFill>
                  <a:srgbClr val="000000"/>
                </a:solidFill>
                <a:latin typeface="윤고딕"/>
              </a:rPr>
              <a:t>nvironment</a:t>
            </a:r>
          </a:p>
          <a:p>
            <a:pPr>
              <a:lnSpc>
                <a:spcPts val="2660"/>
              </a:lnSpc>
            </a:pPr>
            <a:endParaRPr lang="en-US" sz="1900" spc="57" dirty="0">
              <a:solidFill>
                <a:srgbClr val="000000"/>
              </a:solidFill>
              <a:latin typeface="윤고딕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3418534"/>
            <a:ext cx="7982748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2291546" y="3709047"/>
            <a:ext cx="5457056" cy="3838897"/>
          </a:xfrm>
          <a:custGeom>
            <a:avLst/>
            <a:gdLst/>
            <a:ahLst/>
            <a:cxnLst/>
            <a:rect l="l" t="t" r="r" b="b"/>
            <a:pathLst>
              <a:path w="5457056" h="3838897">
                <a:moveTo>
                  <a:pt x="0" y="0"/>
                </a:moveTo>
                <a:lnTo>
                  <a:pt x="5457056" y="0"/>
                </a:lnTo>
                <a:lnTo>
                  <a:pt x="5457056" y="3838896"/>
                </a:lnTo>
                <a:lnTo>
                  <a:pt x="0" y="38388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57150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>
            <a:off x="9276552" y="3418534"/>
            <a:ext cx="7982748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>
            <a:off x="10539398" y="3709047"/>
            <a:ext cx="5457056" cy="3838897"/>
          </a:xfrm>
          <a:custGeom>
            <a:avLst/>
            <a:gdLst/>
            <a:ahLst/>
            <a:cxnLst/>
            <a:rect l="l" t="t" r="r" b="b"/>
            <a:pathLst>
              <a:path w="5457056" h="3838897">
                <a:moveTo>
                  <a:pt x="0" y="0"/>
                </a:moveTo>
                <a:lnTo>
                  <a:pt x="5457056" y="0"/>
                </a:lnTo>
                <a:lnTo>
                  <a:pt x="5457056" y="3838896"/>
                </a:lnTo>
                <a:lnTo>
                  <a:pt x="0" y="38388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306" b="-3306"/>
            </a:stretch>
          </a:blipFill>
          <a:ln w="57150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6" y="2691432"/>
            <a:ext cx="7982735" cy="428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62"/>
              </a:lnSpc>
            </a:pPr>
            <a:r>
              <a:rPr lang="ko-KR" altLang="en-US" sz="2500" b="1" spc="659" dirty="0">
                <a:solidFill>
                  <a:srgbClr val="000000"/>
                </a:solidFill>
                <a:latin typeface="Gotham" panose="020B0600000101010101" charset="0"/>
                <a:ea typeface="Gotham Bold"/>
                <a:cs typeface="Gotham" panose="020B0600000101010101" charset="0"/>
              </a:rPr>
              <a:t>양자 내성 암호를 하드웨어</a:t>
            </a:r>
            <a:r>
              <a:rPr lang="en-US" altLang="ko-KR" sz="2500" b="1" spc="659" dirty="0">
                <a:solidFill>
                  <a:srgbClr val="000000"/>
                </a:solidFill>
                <a:latin typeface="Gotham" panose="020B0600000101010101" charset="0"/>
                <a:ea typeface="Gotham Bold"/>
                <a:cs typeface="Gotham" panose="020B0600000101010101" charset="0"/>
              </a:rPr>
              <a:t>(FPGA)</a:t>
            </a:r>
            <a:r>
              <a:rPr lang="ko-KR" altLang="en-US" sz="2500" b="1" spc="659" dirty="0">
                <a:solidFill>
                  <a:srgbClr val="000000"/>
                </a:solidFill>
                <a:latin typeface="Gotham" panose="020B0600000101010101" charset="0"/>
                <a:ea typeface="Gotham Bold"/>
                <a:cs typeface="Gotham" panose="020B0600000101010101" charset="0"/>
              </a:rPr>
              <a:t>로 구현</a:t>
            </a:r>
            <a:endParaRPr lang="en-US" sz="2500" b="1" spc="659" dirty="0">
              <a:solidFill>
                <a:srgbClr val="000000"/>
              </a:solidFill>
              <a:latin typeface="Gotham" panose="020B0600000101010101" charset="0"/>
              <a:ea typeface="Gotham Bold"/>
              <a:cs typeface="Gotham" panose="020B0600000101010101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Gotham" panose="020B0600000101010101" charset="0"/>
                <a:ea typeface="Gotham Bold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Gotham" panose="020B0600000101010101" charset="0"/>
              <a:ea typeface="Gotham Bold"/>
              <a:cs typeface="Gotham" panose="020B0600000101010101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276558" y="2691432"/>
            <a:ext cx="7982735" cy="438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2"/>
              </a:lnSpc>
            </a:pPr>
            <a:r>
              <a:rPr lang="ko-KR" altLang="en-US" sz="2500" b="1" spc="659" dirty="0">
                <a:solidFill>
                  <a:srgbClr val="000000"/>
                </a:solidFill>
                <a:latin typeface="Gotham" panose="020B0600000101010101" charset="0"/>
                <a:ea typeface="Gotham Bold"/>
                <a:cs typeface="Gotham" panose="020B0600000101010101" charset="0"/>
              </a:rPr>
              <a:t>부 채널 공격을 통한 취약성 검증</a:t>
            </a:r>
            <a:endParaRPr lang="en-US" sz="2500" b="1" spc="659" dirty="0">
              <a:solidFill>
                <a:srgbClr val="000000"/>
              </a:solidFill>
              <a:latin typeface="Gotham" panose="020B0600000101010101" charset="0"/>
              <a:ea typeface="Gotham Bold"/>
              <a:cs typeface="Gotham" panose="020B0600000101010101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Gotham" panose="020B0600000101010101" charset="0"/>
                <a:ea typeface="Gotham Bold"/>
                <a:cs typeface="Gotham" panose="020B0600000101010101" charset="0"/>
              </a:rPr>
              <a:t>문제 상황</a:t>
            </a:r>
            <a:endParaRPr lang="en-US" sz="6204" b="1" spc="217" dirty="0">
              <a:solidFill>
                <a:srgbClr val="000000"/>
              </a:solidFill>
              <a:latin typeface="Gotham" panose="020B0600000101010101" charset="0"/>
              <a:ea typeface="Gotham Bold"/>
              <a:cs typeface="Gotham" panose="020B0600000101010101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167110" y="4994012"/>
            <a:ext cx="14456626" cy="918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2"/>
              </a:lnSpc>
            </a:pPr>
            <a:r>
              <a:rPr lang="ko-KR" altLang="en-US" sz="2616" b="1" spc="659" dirty="0">
                <a:solidFill>
                  <a:srgbClr val="000000"/>
                </a:solidFill>
                <a:ea typeface="Gotham Bold"/>
              </a:rPr>
              <a:t>양자 내성 암호에 관심을 가짐</a:t>
            </a:r>
            <a:endParaRPr lang="en-US" sz="2616" b="1" spc="659" dirty="0">
              <a:solidFill>
                <a:srgbClr val="000000"/>
              </a:solidFill>
              <a:ea typeface="Gotham Bold"/>
            </a:endParaRPr>
          </a:p>
          <a:p>
            <a:pPr algn="ctr">
              <a:lnSpc>
                <a:spcPts val="3662"/>
              </a:lnSpc>
            </a:pPr>
            <a:endParaRPr lang="en-US" sz="2616" spc="659" dirty="0">
              <a:solidFill>
                <a:srgbClr val="000000"/>
              </a:solidFill>
              <a:ea typeface="Gotham Bold"/>
            </a:endParaRPr>
          </a:p>
        </p:txBody>
      </p:sp>
      <p:sp>
        <p:nvSpPr>
          <p:cNvPr id="4" name="AutoShape 4"/>
          <p:cNvSpPr/>
          <p:nvPr/>
        </p:nvSpPr>
        <p:spPr>
          <a:xfrm flipV="1">
            <a:off x="2167110" y="5584556"/>
            <a:ext cx="14456626" cy="16144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167077" y="3322154"/>
            <a:ext cx="14456677" cy="918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2"/>
              </a:lnSpc>
            </a:pPr>
            <a:r>
              <a:rPr lang="ko-KR" altLang="en-US" sz="2616" b="1" spc="659" dirty="0">
                <a:solidFill>
                  <a:srgbClr val="000000"/>
                </a:solidFill>
                <a:ea typeface="Gotham Bold"/>
              </a:rPr>
              <a:t>양자 컴퓨터의 발전으로 기존 암호 체계 붕괴 위기</a:t>
            </a:r>
            <a:endParaRPr lang="en-US" sz="2616" b="1" spc="659" dirty="0">
              <a:solidFill>
                <a:srgbClr val="000000"/>
              </a:solidFill>
              <a:ea typeface="Gotham Bold"/>
            </a:endParaRPr>
          </a:p>
          <a:p>
            <a:pPr algn="ctr">
              <a:lnSpc>
                <a:spcPts val="3662"/>
              </a:lnSpc>
            </a:pPr>
            <a:endParaRPr lang="en-US" sz="2616" spc="659" dirty="0">
              <a:solidFill>
                <a:srgbClr val="000000"/>
              </a:solidFill>
              <a:ea typeface="Gotham Bold"/>
            </a:endParaRPr>
          </a:p>
        </p:txBody>
      </p:sp>
      <p:sp>
        <p:nvSpPr>
          <p:cNvPr id="6" name="AutoShape 6"/>
          <p:cNvSpPr/>
          <p:nvPr/>
        </p:nvSpPr>
        <p:spPr>
          <a:xfrm flipV="1">
            <a:off x="2167077" y="3924300"/>
            <a:ext cx="14456677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167093" y="6680158"/>
            <a:ext cx="14456642" cy="442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2"/>
              </a:lnSpc>
            </a:pPr>
            <a:r>
              <a:rPr lang="ko-KR" altLang="en-US" sz="2616" b="1" spc="659" dirty="0">
                <a:solidFill>
                  <a:srgbClr val="000000"/>
                </a:solidFill>
                <a:ea typeface="Gotham Bold"/>
              </a:rPr>
              <a:t>양자 내성 암호를 하드웨어에 구현 후 상용화 기기에 적용해 보기로 함</a:t>
            </a:r>
            <a:endParaRPr lang="en-US" sz="2616" spc="659" dirty="0">
              <a:solidFill>
                <a:srgbClr val="000000"/>
              </a:solidFill>
              <a:ea typeface="Gotham Bold"/>
            </a:endParaRPr>
          </a:p>
        </p:txBody>
      </p:sp>
      <p:sp>
        <p:nvSpPr>
          <p:cNvPr id="8" name="AutoShape 8"/>
          <p:cNvSpPr/>
          <p:nvPr/>
        </p:nvSpPr>
        <p:spPr>
          <a:xfrm flipV="1">
            <a:off x="2167093" y="7260956"/>
            <a:ext cx="14456642" cy="16144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TextBox 9"/>
          <p:cNvSpPr txBox="1"/>
          <p:nvPr/>
        </p:nvSpPr>
        <p:spPr>
          <a:xfrm>
            <a:off x="2167077" y="8369087"/>
            <a:ext cx="14456677" cy="444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2"/>
              </a:lnSpc>
            </a:pPr>
            <a:r>
              <a:rPr lang="ko-KR" altLang="en-US" sz="2616" b="1" spc="659" dirty="0">
                <a:solidFill>
                  <a:srgbClr val="000000"/>
                </a:solidFill>
                <a:ea typeface="Gotham Bold"/>
              </a:rPr>
              <a:t>양자 내성 암호의 취약성 검증을 위해 물리적 공격 방식인 부 채널 공격 시연</a:t>
            </a:r>
            <a:endParaRPr lang="en-US" sz="2616" b="1" spc="659" dirty="0">
              <a:solidFill>
                <a:srgbClr val="000000"/>
              </a:solidFill>
              <a:ea typeface="Gotham Bold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2167077" y="8953500"/>
            <a:ext cx="14456677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AutoShape 11"/>
          <p:cNvSpPr/>
          <p:nvPr/>
        </p:nvSpPr>
        <p:spPr>
          <a:xfrm flipV="1">
            <a:off x="9158362" y="4217725"/>
            <a:ext cx="0" cy="356478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triangle" w="lg" len="med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2" name="AutoShape 12"/>
          <p:cNvSpPr/>
          <p:nvPr/>
        </p:nvSpPr>
        <p:spPr>
          <a:xfrm flipV="1">
            <a:off x="9172650" y="5889583"/>
            <a:ext cx="0" cy="356478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triangle" w="lg" len="med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AutoShape 13"/>
          <p:cNvSpPr/>
          <p:nvPr/>
        </p:nvSpPr>
        <p:spPr>
          <a:xfrm flipV="1">
            <a:off x="9186937" y="7575729"/>
            <a:ext cx="0" cy="356478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triangle" w="lg" len="med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00950" y="6021138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684859"/>
                  </a:lnTo>
                  <a:cubicBezTo>
                    <a:pt x="812800" y="718791"/>
                    <a:pt x="799321" y="751333"/>
                    <a:pt x="775327" y="775327"/>
                  </a:cubicBezTo>
                  <a:cubicBezTo>
                    <a:pt x="751333" y="799321"/>
                    <a:pt x="718791" y="812800"/>
                    <a:pt x="684859" y="812800"/>
                  </a:cubicBezTo>
                  <a:lnTo>
                    <a:pt x="127941" y="812800"/>
                  </a:lnTo>
                  <a:cubicBezTo>
                    <a:pt x="94009" y="812800"/>
                    <a:pt x="61467" y="799321"/>
                    <a:pt x="37473" y="775327"/>
                  </a:cubicBezTo>
                  <a:cubicBezTo>
                    <a:pt x="13479" y="751333"/>
                    <a:pt x="0" y="718791"/>
                    <a:pt x="0" y="684859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2"/>
                </a:lnSpc>
              </a:pPr>
              <a:r>
                <a:rPr lang="en-US" sz="2616" spc="659">
                  <a:solidFill>
                    <a:srgbClr val="000000"/>
                  </a:solidFill>
                  <a:latin typeface="Gotham Bold"/>
                </a:rPr>
                <a:t>CRYSTALS</a:t>
              </a:r>
            </a:p>
            <a:p>
              <a:pPr algn="ctr">
                <a:lnSpc>
                  <a:spcPts val="3662"/>
                </a:lnSpc>
              </a:pPr>
              <a:r>
                <a:rPr lang="en-US" sz="2616" spc="659">
                  <a:solidFill>
                    <a:srgbClr val="000000"/>
                  </a:solidFill>
                  <a:latin typeface="Gotham Bold"/>
                </a:rPr>
                <a:t>KYBER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400605" y="4022679"/>
            <a:ext cx="9486788" cy="3679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40"/>
              </a:lnSpc>
            </a:pPr>
            <a:r>
              <a:rPr lang="ko-KR" altLang="en-US" sz="2000" spc="53" dirty="0">
                <a:solidFill>
                  <a:srgbClr val="000000"/>
                </a:solidFill>
                <a:latin typeface="윤고딕"/>
                <a:ea typeface="윤고딕"/>
              </a:rPr>
              <a:t>입력된 데이터를 </a:t>
            </a:r>
            <a:r>
              <a:rPr lang="en-US" altLang="ko-KR" sz="2000" spc="53" dirty="0">
                <a:solidFill>
                  <a:srgbClr val="000000"/>
                </a:solidFill>
                <a:latin typeface="윤고딕"/>
                <a:ea typeface="윤고딕"/>
              </a:rPr>
              <a:t>PQC</a:t>
            </a:r>
            <a:r>
              <a:rPr lang="ko-KR" altLang="en-US" sz="2000" spc="53" dirty="0">
                <a:solidFill>
                  <a:srgbClr val="000000"/>
                </a:solidFill>
                <a:latin typeface="윤고딕"/>
                <a:ea typeface="윤고딕"/>
              </a:rPr>
              <a:t>의 한 종류인 </a:t>
            </a:r>
            <a:r>
              <a:rPr lang="en-US" altLang="ko-KR" sz="2000" spc="53" dirty="0">
                <a:solidFill>
                  <a:srgbClr val="000000"/>
                </a:solidFill>
                <a:latin typeface="윤고딕"/>
                <a:ea typeface="윤고딕"/>
              </a:rPr>
              <a:t>CRYSTALS-KYBER</a:t>
            </a:r>
            <a:r>
              <a:rPr lang="ko-KR" altLang="en-US" sz="2000" spc="53" dirty="0">
                <a:solidFill>
                  <a:srgbClr val="000000"/>
                </a:solidFill>
                <a:latin typeface="윤고딕"/>
                <a:ea typeface="윤고딕"/>
              </a:rPr>
              <a:t>를 통해 암호화된 데이터로 변환</a:t>
            </a:r>
            <a:endParaRPr lang="en-US" sz="2000" spc="53" dirty="0">
              <a:solidFill>
                <a:srgbClr val="000000"/>
              </a:solidFill>
              <a:latin typeface="윤고딕"/>
              <a:ea typeface="윤고딕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892167" y="2964431"/>
            <a:ext cx="4503663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39"/>
              </a:lnSpc>
            </a:pPr>
            <a:r>
              <a:rPr lang="en-US" sz="2400" dirty="0">
                <a:solidFill>
                  <a:srgbClr val="000000"/>
                </a:solidFill>
                <a:latin typeface="Gotham Bold"/>
              </a:rPr>
              <a:t>P</a:t>
            </a:r>
            <a:r>
              <a:rPr lang="en-US" sz="2400" dirty="0">
                <a:solidFill>
                  <a:srgbClr val="000000"/>
                </a:solidFill>
                <a:latin typeface="Gotham"/>
              </a:rPr>
              <a:t>ost-</a:t>
            </a:r>
            <a:r>
              <a:rPr lang="en-US" sz="2400" dirty="0">
                <a:solidFill>
                  <a:srgbClr val="000000"/>
                </a:solidFill>
                <a:latin typeface="Gotham Bold"/>
              </a:rPr>
              <a:t>Q</a:t>
            </a:r>
            <a:r>
              <a:rPr lang="en-US" sz="2400" dirty="0">
                <a:solidFill>
                  <a:srgbClr val="000000"/>
                </a:solidFill>
                <a:latin typeface="Gotham"/>
              </a:rPr>
              <a:t>uantum</a:t>
            </a:r>
            <a:r>
              <a:rPr lang="en-US" sz="2400" dirty="0">
                <a:solidFill>
                  <a:srgbClr val="000000"/>
                </a:solidFill>
                <a:latin typeface="Gotham Bold"/>
              </a:rPr>
              <a:t> C</a:t>
            </a:r>
            <a:r>
              <a:rPr lang="en-US" sz="2400" dirty="0">
                <a:solidFill>
                  <a:srgbClr val="000000"/>
                </a:solidFill>
                <a:latin typeface="Gotham"/>
              </a:rPr>
              <a:t>ryptography</a:t>
            </a:r>
          </a:p>
          <a:p>
            <a:pPr algn="ctr">
              <a:lnSpc>
                <a:spcPts val="2639"/>
              </a:lnSpc>
            </a:pPr>
            <a:r>
              <a:rPr lang="en-US" sz="2400" dirty="0">
                <a:solidFill>
                  <a:srgbClr val="000000"/>
                </a:solidFill>
                <a:latin typeface="Gotham Bold"/>
              </a:rPr>
              <a:t>CRYSTALS-KYBER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Gotham" panose="020B0600000101010101" charset="0"/>
                <a:ea typeface="Gotham Bold"/>
                <a:cs typeface="Gotham" panose="020B0600000101010101" charset="0"/>
              </a:rPr>
              <a:t>기능</a:t>
            </a:r>
            <a:endParaRPr lang="en-US" sz="6204" b="1" spc="217" dirty="0">
              <a:solidFill>
                <a:srgbClr val="000000"/>
              </a:solidFill>
              <a:latin typeface="Gotham" panose="020B0600000101010101" charset="0"/>
              <a:ea typeface="Gotham Bold"/>
              <a:cs typeface="Gotham" panose="020B0600000101010101" charset="0"/>
            </a:endParaRPr>
          </a:p>
        </p:txBody>
      </p:sp>
      <p:sp>
        <p:nvSpPr>
          <p:cNvPr id="8" name="AutoShape 8"/>
          <p:cNvSpPr/>
          <p:nvPr/>
        </p:nvSpPr>
        <p:spPr>
          <a:xfrm flipH="1">
            <a:off x="6034483" y="7564188"/>
            <a:ext cx="765504" cy="0"/>
          </a:xfrm>
          <a:prstGeom prst="line">
            <a:avLst/>
          </a:prstGeom>
          <a:ln w="57150" cap="flat">
            <a:solidFill>
              <a:srgbClr val="000000"/>
            </a:solidFill>
            <a:prstDash val="solid"/>
            <a:headEnd type="triangle" w="lg" len="med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9" name="Group 9"/>
          <p:cNvGrpSpPr/>
          <p:nvPr/>
        </p:nvGrpSpPr>
        <p:grpSpPr>
          <a:xfrm>
            <a:off x="12725400" y="6906123"/>
            <a:ext cx="3086100" cy="1450459"/>
            <a:chOff x="0" y="0"/>
            <a:chExt cx="812800" cy="38201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382014"/>
            </a:xfrm>
            <a:custGeom>
              <a:avLst/>
              <a:gdLst/>
              <a:ahLst/>
              <a:cxnLst/>
              <a:rect l="l" t="t" r="r" b="b"/>
              <a:pathLst>
                <a:path w="812800" h="382014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254073"/>
                  </a:lnTo>
                  <a:cubicBezTo>
                    <a:pt x="812800" y="324733"/>
                    <a:pt x="755519" y="382014"/>
                    <a:pt x="684859" y="382014"/>
                  </a:cubicBezTo>
                  <a:lnTo>
                    <a:pt x="127941" y="382014"/>
                  </a:lnTo>
                  <a:cubicBezTo>
                    <a:pt x="94009" y="382014"/>
                    <a:pt x="61467" y="368534"/>
                    <a:pt x="37473" y="344541"/>
                  </a:cubicBezTo>
                  <a:cubicBezTo>
                    <a:pt x="13479" y="320547"/>
                    <a:pt x="0" y="288005"/>
                    <a:pt x="0" y="254073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4296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2"/>
                </a:lnSpc>
              </a:pPr>
              <a:r>
                <a:rPr lang="en-US" sz="2616" spc="659" dirty="0">
                  <a:solidFill>
                    <a:srgbClr val="000000"/>
                  </a:solidFill>
                  <a:latin typeface="Gotham Bold"/>
                </a:rPr>
                <a:t>ENCRYPTED</a:t>
              </a:r>
            </a:p>
            <a:p>
              <a:pPr algn="ctr">
                <a:lnSpc>
                  <a:spcPts val="3662"/>
                </a:lnSpc>
              </a:pPr>
              <a:r>
                <a:rPr lang="en-US" sz="2616" spc="659" dirty="0">
                  <a:solidFill>
                    <a:srgbClr val="000000"/>
                  </a:solidFill>
                  <a:latin typeface="Gotham Bold"/>
                </a:rPr>
                <a:t>DATA</a:t>
              </a:r>
            </a:p>
          </p:txBody>
        </p:sp>
      </p:grpSp>
      <p:sp>
        <p:nvSpPr>
          <p:cNvPr id="12" name="AutoShape 12"/>
          <p:cNvSpPr/>
          <p:nvPr/>
        </p:nvSpPr>
        <p:spPr>
          <a:xfrm flipH="1">
            <a:off x="11209263" y="7564188"/>
            <a:ext cx="765504" cy="0"/>
          </a:xfrm>
          <a:prstGeom prst="line">
            <a:avLst/>
          </a:prstGeom>
          <a:ln w="57150" cap="flat">
            <a:solidFill>
              <a:srgbClr val="000000"/>
            </a:solidFill>
            <a:prstDash val="solid"/>
            <a:headEnd type="triangle" w="lg" len="med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13" name="Group 13"/>
          <p:cNvGrpSpPr/>
          <p:nvPr/>
        </p:nvGrpSpPr>
        <p:grpSpPr>
          <a:xfrm>
            <a:off x="2195908" y="6906123"/>
            <a:ext cx="3086100" cy="1450459"/>
            <a:chOff x="0" y="0"/>
            <a:chExt cx="812800" cy="38201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382014"/>
            </a:xfrm>
            <a:custGeom>
              <a:avLst/>
              <a:gdLst/>
              <a:ahLst/>
              <a:cxnLst/>
              <a:rect l="l" t="t" r="r" b="b"/>
              <a:pathLst>
                <a:path w="812800" h="382014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254073"/>
                  </a:lnTo>
                  <a:cubicBezTo>
                    <a:pt x="812800" y="324733"/>
                    <a:pt x="755519" y="382014"/>
                    <a:pt x="684859" y="382014"/>
                  </a:cubicBezTo>
                  <a:lnTo>
                    <a:pt x="127941" y="382014"/>
                  </a:lnTo>
                  <a:cubicBezTo>
                    <a:pt x="94009" y="382014"/>
                    <a:pt x="61467" y="368534"/>
                    <a:pt x="37473" y="344541"/>
                  </a:cubicBezTo>
                  <a:cubicBezTo>
                    <a:pt x="13479" y="320547"/>
                    <a:pt x="0" y="288005"/>
                    <a:pt x="0" y="254073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812800" cy="4296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62"/>
                </a:lnSpc>
              </a:pPr>
              <a:r>
                <a:rPr lang="en-US" sz="2616" spc="659">
                  <a:solidFill>
                    <a:srgbClr val="000000"/>
                  </a:solidFill>
                  <a:latin typeface="Gotham Bold"/>
                </a:rPr>
                <a:t>DATA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4500296"/>
            <a:ext cx="5761901" cy="14288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>
            <a:off x="11497363" y="4500296"/>
            <a:ext cx="5761901" cy="14288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>
            <a:off x="11878841" y="6439669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Freeform 5"/>
          <p:cNvSpPr/>
          <p:nvPr/>
        </p:nvSpPr>
        <p:spPr>
          <a:xfrm>
            <a:off x="15620555" y="6439669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Gotham" panose="020B0600000101010101" charset="0"/>
                <a:ea typeface="Gotham Bold"/>
                <a:cs typeface="Gotham" panose="020B0600000101010101" charset="0"/>
              </a:rPr>
              <a:t>필요 기술</a:t>
            </a:r>
            <a:endParaRPr lang="en-US" sz="6204" b="1" spc="217" dirty="0">
              <a:solidFill>
                <a:srgbClr val="000000"/>
              </a:solidFill>
              <a:latin typeface="Gotham" panose="020B0600000101010101" charset="0"/>
              <a:ea typeface="Gotham Bold"/>
              <a:cs typeface="Gotham" panose="020B0600000101010101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3768755"/>
            <a:ext cx="5761901" cy="438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62"/>
              </a:lnSpc>
            </a:pPr>
            <a:r>
              <a:rPr lang="en-US" sz="2616" spc="659" dirty="0">
                <a:solidFill>
                  <a:srgbClr val="000000"/>
                </a:solidFill>
                <a:latin typeface="Gotham Bold"/>
              </a:rPr>
              <a:t>Programming Language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497363" y="5555834"/>
            <a:ext cx="2022100" cy="510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99"/>
              </a:lnSpc>
            </a:pPr>
            <a:r>
              <a:rPr lang="en-US" sz="2499" spc="74" dirty="0">
                <a:solidFill>
                  <a:srgbClr val="000000"/>
                </a:solidFill>
                <a:latin typeface="윤고딕 Semi-Bold"/>
              </a:rPr>
              <a:t>ModelSim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555834"/>
            <a:ext cx="1561172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99"/>
              </a:lnSpc>
            </a:pPr>
            <a:r>
              <a:rPr lang="en-US" sz="2499" spc="74">
                <a:solidFill>
                  <a:srgbClr val="000000"/>
                </a:solidFill>
                <a:latin typeface="윤고딕 Semi-Bold"/>
              </a:rPr>
              <a:t>Verilog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97363" y="3768755"/>
            <a:ext cx="5761901" cy="438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2"/>
              </a:lnSpc>
            </a:pPr>
            <a:r>
              <a:rPr lang="en-US" sz="2616" spc="659" dirty="0">
                <a:solidFill>
                  <a:srgbClr val="000000"/>
                </a:solidFill>
                <a:latin typeface="Gotham Bold"/>
              </a:rPr>
              <a:t>Tools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229429" y="5555834"/>
            <a:ext cx="1561172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99"/>
              </a:lnSpc>
            </a:pPr>
            <a:r>
              <a:rPr lang="en-US" sz="2499" spc="74">
                <a:solidFill>
                  <a:srgbClr val="000000"/>
                </a:solidFill>
                <a:latin typeface="윤고딕 Semi-Bold"/>
              </a:rPr>
              <a:t>Python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237164" y="5555834"/>
            <a:ext cx="2022100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99"/>
              </a:lnSpc>
            </a:pPr>
            <a:r>
              <a:rPr lang="en-US" sz="2499" spc="74" dirty="0">
                <a:solidFill>
                  <a:srgbClr val="000000"/>
                </a:solidFill>
                <a:latin typeface="윤고딕 Semi-Bold"/>
              </a:rPr>
              <a:t>Quartus II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oup 98">
            <a:extLst>
              <a:ext uri="{FF2B5EF4-FFF2-40B4-BE49-F238E27FC236}">
                <a16:creationId xmlns:a16="http://schemas.microsoft.com/office/drawing/2014/main" id="{68C90263-332B-4761-6A59-2F8B27CC6A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7451109"/>
              </p:ext>
            </p:extLst>
          </p:nvPr>
        </p:nvGraphicFramePr>
        <p:xfrm>
          <a:off x="1365341" y="2989800"/>
          <a:ext cx="15773397" cy="4901017"/>
        </p:xfrm>
        <a:graphic>
          <a:graphicData uri="http://schemas.openxmlformats.org/drawingml/2006/table">
            <a:tbl>
              <a:tblPr/>
              <a:tblGrid>
                <a:gridCol w="2202707">
                  <a:extLst>
                    <a:ext uri="{9D8B030D-6E8A-4147-A177-3AD203B41FA5}">
                      <a16:colId xmlns:a16="http://schemas.microsoft.com/office/drawing/2014/main" val="965550313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4231256024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3798485637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1191358429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3282600637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3614855388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3437960700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289505995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2803362343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2887752536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3185618595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3776300570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1524747330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818278023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2844345929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3172032146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3585111671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4198734013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2425264459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3391619270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4097716746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3993135294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3097255559"/>
                    </a:ext>
                  </a:extLst>
                </a:gridCol>
                <a:gridCol w="590030">
                  <a:extLst>
                    <a:ext uri="{9D8B030D-6E8A-4147-A177-3AD203B41FA5}">
                      <a16:colId xmlns:a16="http://schemas.microsoft.com/office/drawing/2014/main" val="1395036862"/>
                    </a:ext>
                  </a:extLst>
                </a:gridCol>
              </a:tblGrid>
              <a:tr h="550439">
                <a:tc row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ko-KR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작업</a:t>
                      </a:r>
                      <a:endParaRPr kumimoji="0" lang="en-US" altLang="ko-KR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4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5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5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lang="ko-KR" altLang="en-US" sz="3600" dirty="0"/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8</a:t>
                      </a:r>
                      <a:r>
                        <a:rPr kumimoji="0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월</a:t>
                      </a:r>
                      <a:endParaRPr kumimoji="0" lang="en-US" altLang="ko-KR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36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 rotWithShape="1">
                      <a:gsLst>
                        <a:gs pos="0">
                          <a:srgbClr val="DDDDDD"/>
                        </a:gs>
                        <a:gs pos="100000">
                          <a:srgbClr val="DDDDDD">
                            <a:gamma/>
                            <a:shade val="89020"/>
                            <a:invGamma/>
                          </a:srgbClr>
                        </a:gs>
                      </a:gsLst>
                      <a:lin ang="5400000" scaled="1"/>
                    </a:gra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6729341"/>
                  </a:ext>
                </a:extLst>
              </a:tr>
              <a:tr h="4107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5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7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10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13</a:t>
                      </a:r>
                      <a:r>
                        <a:rPr kumimoji="0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14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15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16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17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18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19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20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21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22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23</a:t>
                      </a:r>
                      <a:r>
                        <a:rPr kumimoji="0" lang="ko-KR" alt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주</a:t>
                      </a:r>
                      <a:endParaRPr kumimoji="0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72177"/>
                  </a:ext>
                </a:extLst>
              </a:tr>
              <a:tr h="65664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Crystals-Kyber </a:t>
                      </a:r>
                      <a:r>
                        <a:rPr kumimoji="0" lang="ko-KR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알고리즘 조사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726153"/>
                  </a:ext>
                </a:extLst>
              </a:tr>
              <a:tr h="65664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문서화 및 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Test suite </a:t>
                      </a:r>
                      <a:r>
                        <a:rPr kumimoji="0" lang="ko-KR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정리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529431"/>
                  </a:ext>
                </a:extLst>
              </a:tr>
              <a:tr h="65664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구조 설계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9540"/>
                  </a:ext>
                </a:extLst>
              </a:tr>
              <a:tr h="65664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FPGA </a:t>
                      </a:r>
                      <a:r>
                        <a:rPr kumimoji="0" lang="ko-KR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구현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316663"/>
                  </a:ext>
                </a:extLst>
              </a:tr>
              <a:tr h="65664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부채널 공격 테스트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221020"/>
                  </a:ext>
                </a:extLst>
              </a:tr>
              <a:tr h="65664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rPr>
                        <a:t>정리</a:t>
                      </a:r>
                      <a:endParaRPr kumimoji="0" lang="en-US" altLang="ko-KR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7AC2"/>
                        </a:buClr>
                        <a:buSzPct val="120000"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</a:endParaRPr>
                    </a:p>
                  </a:txBody>
                  <a:tcPr marL="54000" marR="54000" marT="54000" marB="54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4000" marR="54000" marT="54000" marB="540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7349542"/>
                  </a:ext>
                </a:extLst>
              </a:tr>
            </a:tbl>
          </a:graphicData>
        </a:graphic>
      </p:graphicFrame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666EABA4-C016-873D-80BB-88CB2B5F45AD}"/>
              </a:ext>
            </a:extLst>
          </p:cNvPr>
          <p:cNvSpPr/>
          <p:nvPr/>
        </p:nvSpPr>
        <p:spPr bwMode="auto">
          <a:xfrm>
            <a:off x="3562681" y="4132970"/>
            <a:ext cx="1769414" cy="33907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Times New Roman" panose="02020603050405020304" pitchFamily="18" charset="0"/>
              <a:ea typeface="맑은 고딕" panose="020B0503020000020004" pitchFamily="50" charset="-127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B0E3DD6C-7F9B-513F-12BC-8B6897ECABBB}"/>
              </a:ext>
            </a:extLst>
          </p:cNvPr>
          <p:cNvSpPr/>
          <p:nvPr/>
        </p:nvSpPr>
        <p:spPr bwMode="auto">
          <a:xfrm>
            <a:off x="5332094" y="5445677"/>
            <a:ext cx="4122150" cy="33907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Times New Roman" panose="02020603050405020304" pitchFamily="18" charset="0"/>
              <a:ea typeface="맑은 고딕" panose="020B0503020000020004" pitchFamily="50" charset="-127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414AAB13-09A3-8D75-A2C7-78CE065B6C32}"/>
              </a:ext>
            </a:extLst>
          </p:cNvPr>
          <p:cNvSpPr/>
          <p:nvPr/>
        </p:nvSpPr>
        <p:spPr bwMode="auto">
          <a:xfrm>
            <a:off x="3562681" y="4772912"/>
            <a:ext cx="1769414" cy="33907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Times New Roman" panose="02020603050405020304" pitchFamily="18" charset="0"/>
              <a:ea typeface="맑은 고딕" panose="020B0503020000020004" pitchFamily="50" charset="-127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BAAED724-2392-CB34-5EB3-B1B127B7E234}"/>
              </a:ext>
            </a:extLst>
          </p:cNvPr>
          <p:cNvSpPr/>
          <p:nvPr/>
        </p:nvSpPr>
        <p:spPr bwMode="auto">
          <a:xfrm>
            <a:off x="9454244" y="6100303"/>
            <a:ext cx="2363561" cy="33907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Times New Roman" panose="02020603050405020304" pitchFamily="18" charset="0"/>
              <a:ea typeface="맑은 고딕" panose="020B0503020000020004" pitchFamily="50" charset="-127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09F214E4-89B2-126B-4F96-DB0C57F9408C}"/>
              </a:ext>
            </a:extLst>
          </p:cNvPr>
          <p:cNvSpPr/>
          <p:nvPr/>
        </p:nvSpPr>
        <p:spPr bwMode="auto">
          <a:xfrm>
            <a:off x="11840921" y="6724871"/>
            <a:ext cx="4691760" cy="341319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Times New Roman" panose="02020603050405020304" pitchFamily="18" charset="0"/>
              <a:ea typeface="맑은 고딕" panose="020B0503020000020004" pitchFamily="50" charset="-127"/>
            </a:endParaRP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1A6A1740-04D1-8279-C33E-8B4606FF154E}"/>
              </a:ext>
            </a:extLst>
          </p:cNvPr>
          <p:cNvSpPr/>
          <p:nvPr/>
        </p:nvSpPr>
        <p:spPr bwMode="auto">
          <a:xfrm>
            <a:off x="16546970" y="7373279"/>
            <a:ext cx="591756" cy="339077"/>
          </a:xfrm>
          <a:prstGeom prst="rightArrow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Times New Roman" panose="02020603050405020304" pitchFamily="18" charset="0"/>
              <a:ea typeface="맑은 고딕" panose="020B0503020000020004" pitchFamily="50" charset="-127"/>
            </a:endParaRP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61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ea typeface="Gotham Bold"/>
              </a:rPr>
              <a:t>일정</a:t>
            </a:r>
            <a:endParaRPr lang="en-US" sz="6204" b="1" spc="217" dirty="0">
              <a:solidFill>
                <a:srgbClr val="000000"/>
              </a:solidFill>
              <a:ea typeface="Gotham Bold"/>
            </a:endParaRPr>
          </a:p>
        </p:txBody>
      </p:sp>
    </p:spTree>
    <p:extLst>
      <p:ext uri="{BB962C8B-B14F-4D97-AF65-F5344CB8AC3E}">
        <p14:creationId xmlns:p14="http://schemas.microsoft.com/office/powerpoint/2010/main" val="2417894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195</Words>
  <Application>Microsoft Office PowerPoint</Application>
  <PresentationFormat>사용자 지정</PresentationFormat>
  <Paragraphs>70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윤고딕 Bold</vt:lpstr>
      <vt:lpstr>Arial</vt:lpstr>
      <vt:lpstr>Gotham Bold</vt:lpstr>
      <vt:lpstr>Gotham</vt:lpstr>
      <vt:lpstr>윤고딕</vt:lpstr>
      <vt:lpstr>윤고딕 Semi-Bold</vt:lpstr>
      <vt:lpstr>맑은 고딕</vt:lpstr>
      <vt:lpstr>Calibri</vt:lpstr>
      <vt:lpstr>Times New Roman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K K</cp:lastModifiedBy>
  <cp:revision>2</cp:revision>
  <dcterms:created xsi:type="dcterms:W3CDTF">2006-08-16T00:00:00Z</dcterms:created>
  <dcterms:modified xsi:type="dcterms:W3CDTF">2024-04-03T08:49:26Z</dcterms:modified>
  <dc:identifier>DAGBV0a_jMY</dc:identifier>
</cp:coreProperties>
</file>

<file path=docProps/thumbnail.jpeg>
</file>